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80" r:id="rId3"/>
    <p:sldId id="277" r:id="rId4"/>
    <p:sldId id="285" r:id="rId5"/>
    <p:sldId id="266" r:id="rId6"/>
    <p:sldId id="281" r:id="rId7"/>
    <p:sldId id="282" r:id="rId8"/>
    <p:sldId id="287" r:id="rId9"/>
    <p:sldId id="284" r:id="rId10"/>
    <p:sldId id="286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97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Bookman Old Style" panose="0205060405050502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30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89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73750" y="6311899"/>
            <a:ext cx="3086100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7" b="13528"/>
          <a:stretch/>
        </p:blipFill>
        <p:spPr>
          <a:xfrm>
            <a:off x="5873750" y="5816600"/>
            <a:ext cx="3124708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8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6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0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26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2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7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6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6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F1CCE-0513-4920-92DE-2B2B711FBAC6}" type="datetimeFigureOut">
              <a:rPr lang="en-US" smtClean="0"/>
              <a:t>5/4/2015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1CE04-CEC7-422B-BD4A-1059AFDBA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74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ripleyplayscape.org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13419"/>
            <a:ext cx="7772400" cy="2387600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Welcome to</a:t>
            </a:r>
            <a:endParaRPr lang="en-US" sz="8000" b="1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2" y="2743200"/>
            <a:ext cx="8958516" cy="355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30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/>
          <a:lstStyle/>
          <a:p>
            <a:pPr algn="ctr"/>
            <a:r>
              <a:rPr lang="en-US" alt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What is the </a:t>
            </a:r>
            <a:r>
              <a:rPr lang="en-US" altLang="en-US" b="1" dirty="0" err="1" smtClean="0">
                <a:solidFill>
                  <a:srgbClr val="336600"/>
                </a:solidFill>
                <a:latin typeface="Bookman Old Style" panose="02050604050505020204" pitchFamily="18" charset="0"/>
              </a:rPr>
              <a:t>Playscape</a:t>
            </a:r>
            <a:r>
              <a:rPr lang="en-US" alt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?</a:t>
            </a:r>
            <a:endParaRPr lang="en-US" altLang="en-US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7238"/>
            <a:ext cx="8229600" cy="4525962"/>
          </a:xfrm>
        </p:spPr>
        <p:txBody>
          <a:bodyPr/>
          <a:lstStyle/>
          <a:p>
            <a:pPr marL="0" indent="0">
              <a:buClr>
                <a:srgbClr val="FF0000"/>
              </a:buClr>
              <a:buNone/>
            </a:pPr>
            <a:r>
              <a:rPr lang="en-US" altLang="en-US" dirty="0" smtClean="0"/>
              <a:t>The </a:t>
            </a:r>
            <a:r>
              <a:rPr lang="en-US" altLang="en-US" dirty="0" err="1" smtClean="0"/>
              <a:t>Playscape</a:t>
            </a:r>
            <a:r>
              <a:rPr lang="en-US" altLang="en-US" dirty="0" smtClean="0"/>
              <a:t> at Ripley is a new nature park for all ages and abilities in Concord, Massachusetts. It is a unique, special </a:t>
            </a:r>
            <a:r>
              <a:rPr lang="en-US" dirty="0" smtClean="0"/>
              <a:t>spot </a:t>
            </a:r>
            <a:r>
              <a:rPr lang="en-US" dirty="0"/>
              <a:t>that invites all to play, relax and interact with their environment. The </a:t>
            </a:r>
            <a:r>
              <a:rPr lang="en-US" dirty="0" err="1"/>
              <a:t>Playscape's</a:t>
            </a:r>
            <a:r>
              <a:rPr lang="en-US" dirty="0"/>
              <a:t> design purposefully connects people of all abilities with nature; fosters cognitive, social and emotional growth; and encourages young and old alike to get outside! </a:t>
            </a:r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7" b="13528"/>
          <a:stretch/>
        </p:blipFill>
        <p:spPr>
          <a:xfrm>
            <a:off x="5873750" y="5816600"/>
            <a:ext cx="3124708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2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7" b="13528"/>
          <a:stretch/>
        </p:blipFill>
        <p:spPr>
          <a:xfrm>
            <a:off x="5873750" y="5816600"/>
            <a:ext cx="3124708" cy="927100"/>
          </a:xfrm>
          <a:prstGeom prst="rect">
            <a:avLst/>
          </a:prstGeom>
        </p:spPr>
      </p:pic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/>
          <a:lstStyle/>
          <a:p>
            <a:pPr algn="ctr"/>
            <a:r>
              <a:rPr lang="en-US" altLang="en-US" b="1" dirty="0" err="1" smtClean="0">
                <a:solidFill>
                  <a:srgbClr val="336600"/>
                </a:solidFill>
                <a:latin typeface="Bookman Old Style" panose="02050604050505020204" pitchFamily="18" charset="0"/>
              </a:rPr>
              <a:t>Playscape</a:t>
            </a:r>
            <a:r>
              <a:rPr lang="en-US" alt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 History</a:t>
            </a:r>
            <a:endParaRPr lang="en-US" altLang="en-US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97794"/>
            <a:ext cx="8229600" cy="4955406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</a:pPr>
            <a:r>
              <a:rPr lang="en-US" altLang="en-US" dirty="0" smtClean="0"/>
              <a:t>2007 report from the American Academy of Pediatrics</a:t>
            </a:r>
          </a:p>
          <a:p>
            <a:pPr lvl="1">
              <a:buClr>
                <a:srgbClr val="FF0000"/>
              </a:buClr>
            </a:pPr>
            <a:r>
              <a:rPr lang="en-US" altLang="en-US" dirty="0" smtClean="0"/>
              <a:t>Warned of decline in children’s play in nature </a:t>
            </a:r>
          </a:p>
          <a:p>
            <a:pPr lvl="2">
              <a:buClr>
                <a:srgbClr val="FF0000"/>
              </a:buClr>
            </a:pPr>
            <a:r>
              <a:rPr lang="en-US" altLang="en-US" dirty="0" smtClean="0"/>
              <a:t>Structured activities	</a:t>
            </a:r>
            <a:r>
              <a:rPr lang="en-US" altLang="en-US" sz="900" dirty="0" smtClean="0">
                <a:solidFill>
                  <a:srgbClr val="FF0000"/>
                </a:solidFill>
                <a:latin typeface="Wingdings" panose="05000000000000000000" pitchFamily="2" charset="2"/>
              </a:rPr>
              <a:t>l </a:t>
            </a:r>
            <a:r>
              <a:rPr lang="en-US" altLang="en-US" dirty="0" smtClean="0"/>
              <a:t>Technology</a:t>
            </a:r>
          </a:p>
          <a:p>
            <a:pPr lvl="1">
              <a:buClr>
                <a:srgbClr val="FF0000"/>
              </a:buClr>
            </a:pPr>
            <a:r>
              <a:rPr lang="en-US" altLang="en-US" dirty="0" smtClean="0"/>
              <a:t>This decline can negatively impact </a:t>
            </a:r>
            <a:r>
              <a:rPr lang="en-US" altLang="en-US" dirty="0" smtClean="0"/>
              <a:t>children’s development </a:t>
            </a:r>
            <a:endParaRPr lang="en-US" altLang="en-US" dirty="0" smtClean="0"/>
          </a:p>
          <a:p>
            <a:pPr lvl="1">
              <a:buClr>
                <a:srgbClr val="FF0000"/>
              </a:buClr>
            </a:pPr>
            <a:r>
              <a:rPr lang="en-US" altLang="en-US" dirty="0" smtClean="0"/>
              <a:t>Also means children are missing out on the benefits of outdoor play </a:t>
            </a:r>
          </a:p>
          <a:p>
            <a:pPr>
              <a:buClr>
                <a:srgbClr val="FF0000"/>
              </a:buClr>
            </a:pPr>
            <a:r>
              <a:rPr lang="en-US" altLang="en-US" dirty="0" smtClean="0"/>
              <a:t>In 2008, Concord Children’s Center begins crafting a vision for a nature-based park and playground at Ripley </a:t>
            </a:r>
          </a:p>
          <a:p>
            <a:pPr>
              <a:buClr>
                <a:srgbClr val="FF0000"/>
              </a:buClr>
            </a:pPr>
            <a:r>
              <a:rPr lang="en-US" altLang="en-US" dirty="0" smtClean="0"/>
              <a:t>2011: Community Design Workshop </a:t>
            </a:r>
          </a:p>
          <a:p>
            <a:pPr>
              <a:buClr>
                <a:srgbClr val="FF0000"/>
              </a:buClr>
            </a:pPr>
            <a:r>
              <a:rPr lang="en-US" altLang="en-US" dirty="0" smtClean="0"/>
              <a:t>2011: Friends of the </a:t>
            </a:r>
            <a:r>
              <a:rPr lang="en-US" altLang="en-US" dirty="0" err="1" smtClean="0"/>
              <a:t>Playscape</a:t>
            </a:r>
            <a:r>
              <a:rPr lang="en-US" altLang="en-US" dirty="0" smtClean="0"/>
              <a:t> at Ripley formed</a:t>
            </a:r>
          </a:p>
          <a:p>
            <a:pPr>
              <a:buClr>
                <a:srgbClr val="FF0000"/>
              </a:buClr>
            </a:pPr>
            <a:r>
              <a:rPr lang="en-US" altLang="en-US" dirty="0" smtClean="0"/>
              <a:t>2012: Construction starts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34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/>
          <a:lstStyle/>
          <a:p>
            <a:pPr algn="ctr"/>
            <a:r>
              <a:rPr lang="en-US" altLang="en-US" b="1" dirty="0">
                <a:solidFill>
                  <a:srgbClr val="336600"/>
                </a:solidFill>
                <a:latin typeface="Bookman Old Style" panose="02050604050505020204" pitchFamily="18" charset="0"/>
              </a:rPr>
              <a:t>Four Pillars of the </a:t>
            </a:r>
            <a:br>
              <a:rPr lang="en-US" altLang="en-US" b="1" dirty="0">
                <a:solidFill>
                  <a:srgbClr val="336600"/>
                </a:solidFill>
                <a:latin typeface="Bookman Old Style" panose="02050604050505020204" pitchFamily="18" charset="0"/>
              </a:rPr>
            </a:br>
            <a:r>
              <a:rPr lang="en-US" altLang="en-US" b="1" dirty="0" err="1">
                <a:solidFill>
                  <a:srgbClr val="336600"/>
                </a:solidFill>
                <a:latin typeface="Bookman Old Style" panose="02050604050505020204" pitchFamily="18" charset="0"/>
              </a:rPr>
              <a:t>Playscape</a:t>
            </a:r>
            <a:r>
              <a:rPr lang="en-US" altLang="en-US" b="1" dirty="0">
                <a:solidFill>
                  <a:srgbClr val="336600"/>
                </a:solidFill>
                <a:latin typeface="Bookman Old Style" panose="02050604050505020204" pitchFamily="18" charset="0"/>
              </a:rPr>
              <a:t> at Ripley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7238"/>
            <a:ext cx="8229600" cy="4525962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en-US" altLang="en-US" dirty="0" smtClean="0"/>
              <a:t>Nature-Based </a:t>
            </a:r>
            <a:r>
              <a:rPr lang="en-US" altLang="en-US" dirty="0"/>
              <a:t>Play</a:t>
            </a:r>
          </a:p>
          <a:p>
            <a:pPr>
              <a:buClr>
                <a:srgbClr val="FF0000"/>
              </a:buClr>
            </a:pPr>
            <a:r>
              <a:rPr lang="en-US" altLang="en-US" dirty="0"/>
              <a:t>Ecological Awareness &amp; Stewardship</a:t>
            </a:r>
          </a:p>
          <a:p>
            <a:pPr>
              <a:buClr>
                <a:srgbClr val="FF0000"/>
              </a:buClr>
            </a:pPr>
            <a:r>
              <a:rPr lang="en-US" altLang="en-US" dirty="0" smtClean="0"/>
              <a:t>Universal </a:t>
            </a:r>
            <a:r>
              <a:rPr lang="en-US" altLang="en-US" dirty="0"/>
              <a:t>Accessibility</a:t>
            </a:r>
          </a:p>
          <a:p>
            <a:pPr>
              <a:buClr>
                <a:srgbClr val="FF0000"/>
              </a:buClr>
            </a:pPr>
            <a:r>
              <a:rPr lang="en-US" altLang="en-US" dirty="0"/>
              <a:t>Gathering the </a:t>
            </a:r>
            <a:r>
              <a:rPr lang="en-US" altLang="en-US" dirty="0" smtClean="0"/>
              <a:t>Community</a:t>
            </a:r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7" b="13528"/>
          <a:stretch/>
        </p:blipFill>
        <p:spPr>
          <a:xfrm>
            <a:off x="5873750" y="5816600"/>
            <a:ext cx="3124708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03" y="201498"/>
            <a:ext cx="885524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solidFill>
                  <a:srgbClr val="336600"/>
                </a:solidFill>
                <a:latin typeface="Bookman Old Style" panose="02050604050505020204" pitchFamily="18" charset="0"/>
              </a:rPr>
              <a:t>Playscape</a:t>
            </a:r>
            <a:r>
              <a:rPr 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 Features</a:t>
            </a:r>
            <a:endParaRPr lang="en-US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95662"/>
            <a:ext cx="7841582" cy="5265019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dirty="0" smtClean="0"/>
              <a:t>Accessible </a:t>
            </a:r>
            <a:r>
              <a:rPr lang="en-US" dirty="0" err="1" smtClean="0"/>
              <a:t>stonedust</a:t>
            </a:r>
            <a:r>
              <a:rPr lang="en-US" dirty="0" smtClean="0"/>
              <a:t> loop path</a:t>
            </a:r>
          </a:p>
          <a:p>
            <a:pPr lvl="1">
              <a:buClr>
                <a:srgbClr val="FF0000"/>
              </a:buClr>
            </a:pPr>
            <a:r>
              <a:rPr lang="en-US" dirty="0" smtClean="0"/>
              <a:t>Paved with </a:t>
            </a:r>
            <a:r>
              <a:rPr lang="en-US" dirty="0" err="1" smtClean="0"/>
              <a:t>stonedust</a:t>
            </a:r>
            <a:r>
              <a:rPr lang="en-US" dirty="0" smtClean="0"/>
              <a:t> for use by wheelchairs, walkers, strollers, etc. </a:t>
            </a:r>
            <a:endParaRPr lang="en-US" dirty="0"/>
          </a:p>
          <a:p>
            <a:pPr lvl="1">
              <a:buClr>
                <a:srgbClr val="FF0000"/>
              </a:buClr>
            </a:pPr>
            <a:r>
              <a:rPr lang="en-US" dirty="0" smtClean="0"/>
              <a:t>Guide rope for use by visually impaired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Whale Drum: children use natural elements to strike the drum, producing a variety of sounds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Dry Streambed with Bridge: sand and water play are important to children’s development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Sand Play Area and Accessible “Sand Ship”: The sand ship’s raised wide edges make it accessible to children in wheelchairs as well as </a:t>
            </a:r>
            <a:r>
              <a:rPr lang="en-US" dirty="0" smtClean="0"/>
              <a:t>to people </a:t>
            </a:r>
            <a:r>
              <a:rPr lang="en-US" dirty="0" smtClean="0"/>
              <a:t>wishing to sit.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012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03" y="201498"/>
            <a:ext cx="885524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solidFill>
                  <a:srgbClr val="336600"/>
                </a:solidFill>
                <a:latin typeface="Bookman Old Style" panose="02050604050505020204" pitchFamily="18" charset="0"/>
              </a:rPr>
              <a:t>Playscape</a:t>
            </a:r>
            <a:r>
              <a:rPr 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 Features</a:t>
            </a:r>
            <a:endParaRPr lang="en-US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95662"/>
            <a:ext cx="7841582" cy="5462338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</a:pPr>
            <a:r>
              <a:rPr lang="en-US" dirty="0" smtClean="0"/>
              <a:t>Tree cookie path: encourages jumping and hopping, which are important movements in a child’s physical development.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Nests: child-sized iron nests that children can “build” using natural materials, fostering eye/hand coordination and cooperative play.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Gathering circle: circular space with ship timber benches that can be used for resting, play, or teaching.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Sledding/rolling hill: Low hill is good for rolling by children with sensory disabilities and/or autism spectrum disorder, providing vestibular stimulation.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681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03" y="201498"/>
            <a:ext cx="885524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solidFill>
                  <a:srgbClr val="336600"/>
                </a:solidFill>
                <a:latin typeface="Bookman Old Style" panose="02050604050505020204" pitchFamily="18" charset="0"/>
              </a:rPr>
              <a:t>Playscape</a:t>
            </a:r>
            <a:r>
              <a:rPr 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 Features</a:t>
            </a:r>
            <a:endParaRPr lang="en-US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95662"/>
            <a:ext cx="7841582" cy="5265019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dirty="0" smtClean="0"/>
              <a:t>Landform benches: embedded benches can be used for seating, climbing, jumping, etc.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Landform with Embedded Slide: the slide’s low profile allows it to be safely used by children with lower upper body stability/strength.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Accessible Picnic Tables: picnic tables have ends that are longer than standard to allow access by people in wheelchairs. </a:t>
            </a:r>
          </a:p>
        </p:txBody>
      </p:sp>
    </p:spTree>
    <p:extLst>
      <p:ext uri="{BB962C8B-B14F-4D97-AF65-F5344CB8AC3E}">
        <p14:creationId xmlns:p14="http://schemas.microsoft.com/office/powerpoint/2010/main" val="318363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>
                <a:solidFill>
                  <a:srgbClr val="336600"/>
                </a:solidFill>
                <a:latin typeface="Bookman Old Style" panose="02050604050505020204" pitchFamily="18" charset="0"/>
              </a:rPr>
              <a:t>Playscape</a:t>
            </a:r>
            <a:r>
              <a:rPr 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 Fundraising</a:t>
            </a:r>
            <a:endParaRPr lang="en-US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1690689"/>
            <a:ext cx="7886700" cy="4805114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dirty="0"/>
              <a:t>As of May 4, the </a:t>
            </a:r>
            <a:r>
              <a:rPr lang="en-US" dirty="0" err="1"/>
              <a:t>Playscape</a:t>
            </a:r>
            <a:r>
              <a:rPr lang="en-US" dirty="0"/>
              <a:t> has received almost $300,000 in donations and pledges from individuals, corporations, foundations, and organizations.</a:t>
            </a:r>
          </a:p>
          <a:p>
            <a:pPr lvl="1">
              <a:buClr>
                <a:srgbClr val="FF0000"/>
              </a:buClr>
            </a:pPr>
            <a:r>
              <a:rPr lang="en-US" dirty="0"/>
              <a:t>Almost $200,000 in support from the Town of Concord through the CPA. 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Construction being done in a phased approach to allow work to be done as funding is secured. </a:t>
            </a:r>
          </a:p>
          <a:p>
            <a:pPr marL="0" indent="0">
              <a:buClr>
                <a:srgbClr val="FF0000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Phase III Features</a:t>
            </a:r>
            <a:endParaRPr lang="en-US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1690689"/>
            <a:ext cx="7886700" cy="4805114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dirty="0" smtClean="0"/>
              <a:t>Inclusive merry-go-round </a:t>
            </a:r>
          </a:p>
          <a:p>
            <a:pPr>
              <a:buClr>
                <a:srgbClr val="FF0000"/>
              </a:buClr>
            </a:pPr>
            <a:r>
              <a:rPr lang="en-US" dirty="0"/>
              <a:t>Child-powered water pump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Community swing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Rubberized surfaces </a:t>
            </a:r>
            <a:endParaRPr lang="en-US" dirty="0"/>
          </a:p>
          <a:p>
            <a:pPr>
              <a:buClr>
                <a:srgbClr val="FF0000"/>
              </a:buClr>
            </a:pPr>
            <a:r>
              <a:rPr lang="en-US" dirty="0" smtClean="0"/>
              <a:t>Benches and game tables</a:t>
            </a:r>
          </a:p>
          <a:p>
            <a:pPr marL="0" indent="0">
              <a:buClr>
                <a:srgbClr val="FF0000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6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336600"/>
                </a:solidFill>
                <a:latin typeface="Bookman Old Style" panose="02050604050505020204" pitchFamily="18" charset="0"/>
              </a:rPr>
              <a:t>Other Information</a:t>
            </a:r>
            <a:endParaRPr lang="en-US" b="1" dirty="0">
              <a:solidFill>
                <a:srgbClr val="33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1690689"/>
            <a:ext cx="7886700" cy="4805114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dirty="0" smtClean="0"/>
              <a:t>The </a:t>
            </a:r>
            <a:r>
              <a:rPr lang="en-US" dirty="0" err="1" smtClean="0"/>
              <a:t>Playscape</a:t>
            </a:r>
            <a:r>
              <a:rPr lang="en-US" dirty="0" smtClean="0"/>
              <a:t> is a community resource open to the public 24 hours a day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For more information: </a:t>
            </a:r>
            <a:r>
              <a:rPr lang="en-US" dirty="0" smtClean="0">
                <a:hlinkClick r:id="rId2"/>
              </a:rPr>
              <a:t>www.ripleyplayscape.org</a:t>
            </a:r>
            <a:endParaRPr lang="en-US" dirty="0"/>
          </a:p>
          <a:p>
            <a:pPr>
              <a:buClr>
                <a:srgbClr val="FF0000"/>
              </a:buClr>
            </a:pPr>
            <a:r>
              <a:rPr lang="en-US" dirty="0" smtClean="0"/>
              <a:t>Follow us on  </a:t>
            </a:r>
          </a:p>
          <a:p>
            <a:pPr>
              <a:buClr>
                <a:srgbClr val="FF0000"/>
              </a:buClr>
            </a:pPr>
            <a:r>
              <a:rPr lang="en-US" dirty="0" smtClean="0"/>
              <a:t>Upcoming Discovery Day for the Special Needs Community: 2-4 p.m., Sunday, June 14 </a:t>
            </a:r>
          </a:p>
          <a:p>
            <a:pPr>
              <a:buClr>
                <a:srgbClr val="FF0000"/>
              </a:buClr>
            </a:pPr>
            <a:endParaRPr lang="en-US" dirty="0" smtClean="0"/>
          </a:p>
          <a:p>
            <a:pPr marL="0" indent="0">
              <a:buClr>
                <a:srgbClr val="FF0000"/>
              </a:buClr>
              <a:buNone/>
            </a:pPr>
            <a:endParaRPr lang="en-US" dirty="0"/>
          </a:p>
        </p:txBody>
      </p:sp>
      <p:pic>
        <p:nvPicPr>
          <p:cNvPr id="1028" name="Picture 4" descr="facebook logo nue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076" y="3025877"/>
            <a:ext cx="741145" cy="56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57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</TotalTime>
  <Words>436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Bookman Old Style</vt:lpstr>
      <vt:lpstr>Calibri</vt:lpstr>
      <vt:lpstr>Calibri Light</vt:lpstr>
      <vt:lpstr>Wingdings</vt:lpstr>
      <vt:lpstr>Office Theme</vt:lpstr>
      <vt:lpstr>Welcome to</vt:lpstr>
      <vt:lpstr>What is the Playscape?</vt:lpstr>
      <vt:lpstr>Playscape History</vt:lpstr>
      <vt:lpstr>Four Pillars of the  Playscape at Ripley</vt:lpstr>
      <vt:lpstr>Playscape Features</vt:lpstr>
      <vt:lpstr>Playscape Features</vt:lpstr>
      <vt:lpstr>Playscape Features</vt:lpstr>
      <vt:lpstr>Playscape Fundraising</vt:lpstr>
      <vt:lpstr>Phase III Features</vt:lpstr>
      <vt:lpstr>Other Information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Saxe</dc:creator>
  <cp:lastModifiedBy>Jennifer Saxe</cp:lastModifiedBy>
  <cp:revision>30</cp:revision>
  <cp:lastPrinted>2015-03-24T15:32:22Z</cp:lastPrinted>
  <dcterms:created xsi:type="dcterms:W3CDTF">2014-09-24T13:55:56Z</dcterms:created>
  <dcterms:modified xsi:type="dcterms:W3CDTF">2015-05-04T16:31:26Z</dcterms:modified>
</cp:coreProperties>
</file>